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9" r:id="rId3"/>
    <p:sldMasterId id="2147483734" r:id="rId4"/>
    <p:sldMasterId id="2147483759" r:id="rId5"/>
    <p:sldMasterId id="2147483796" r:id="rId6"/>
    <p:sldMasterId id="2147483821" r:id="rId7"/>
    <p:sldMasterId id="2147483846" r:id="rId8"/>
    <p:sldMasterId id="2147483883" r:id="rId9"/>
    <p:sldMasterId id="2147483908" r:id="rId10"/>
    <p:sldMasterId id="2147483933" r:id="rId11"/>
    <p:sldMasterId id="2147483958" r:id="rId12"/>
    <p:sldMasterId id="2147483971" r:id="rId13"/>
    <p:sldMasterId id="2147483983" r:id="rId14"/>
    <p:sldMasterId id="2147483985" r:id="rId15"/>
    <p:sldMasterId id="2147483997" r:id="rId16"/>
    <p:sldMasterId id="2147484009" r:id="rId17"/>
    <p:sldMasterId id="2147484021" r:id="rId18"/>
  </p:sldMasterIdLst>
  <p:notesMasterIdLst>
    <p:notesMasterId r:id="rId37"/>
  </p:notesMasterIdLst>
  <p:sldIdLst>
    <p:sldId id="256" r:id="rId19"/>
    <p:sldId id="257" r:id="rId20"/>
    <p:sldId id="271" r:id="rId21"/>
    <p:sldId id="455" r:id="rId22"/>
    <p:sldId id="258" r:id="rId23"/>
    <p:sldId id="266" r:id="rId24"/>
    <p:sldId id="451" r:id="rId25"/>
    <p:sldId id="450" r:id="rId26"/>
    <p:sldId id="456" r:id="rId27"/>
    <p:sldId id="457" r:id="rId28"/>
    <p:sldId id="462" r:id="rId29"/>
    <p:sldId id="459" r:id="rId30"/>
    <p:sldId id="268" r:id="rId31"/>
    <p:sldId id="269" r:id="rId32"/>
    <p:sldId id="270" r:id="rId33"/>
    <p:sldId id="460" r:id="rId34"/>
    <p:sldId id="46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4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3176-550D-4E5F-B38C-5D23DC168353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BA2EF-96B3-4B59-ADBC-032C1D691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01D1B-4E85-44B5-B7E4-30B35AA9B43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DE8A-4585-4E0C-ACB4-1498387BB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09A0-927F-4854-8FA0-C34B66D0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D013-BFB8-40A0-A372-F98E77124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6723-03AD-4253-BB36-53DE5EF07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C33-C88C-4B8A-8C32-909158A36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F178-8BD1-4117-9340-F8CCD1D86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B1D3-AD10-4280-A5EB-22A02711A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38E0-20AA-41B5-B913-F7B313C12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57B9-775C-44CF-AFE4-F76F653DE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5E84-08CE-4E2E-BF49-917A9827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3CC9-C675-49C5-8AF7-0C086B4BC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EB15-966C-452B-915C-2E9BB6AE1C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DE8A-4585-4E0C-ACB4-1498387BB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09A0-927F-4854-8FA0-C34B66D0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D013-BFB8-40A0-A372-F98E77124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6723-03AD-4253-BB36-53DE5EF07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C33-C88C-4B8A-8C32-909158A36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F178-8BD1-4117-9340-F8CCD1D86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B1D3-AD10-4280-A5EB-22A02711A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38E0-20AA-41B5-B913-F7B313C12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57B9-775C-44CF-AFE4-F76F653DE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5E84-08CE-4E2E-BF49-917A9827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3CC9-C675-49C5-8AF7-0C086B4BC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DE8A-4585-4E0C-ACB4-1498387BB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09A0-927F-4854-8FA0-C34B66D0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D013-BFB8-40A0-A372-F98E77124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6723-03AD-4253-BB36-53DE5EF07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C33-C88C-4B8A-8C32-909158A36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F178-8BD1-4117-9340-F8CCD1D86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B1D3-AD10-4280-A5EB-22A02711A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38E0-20AA-41B5-B913-F7B313C12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57B9-775C-44CF-AFE4-F76F653DE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5E84-08CE-4E2E-BF49-917A9827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3CC9-C675-49C5-8AF7-0C086B4BC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DE8A-4585-4E0C-ACB4-1498387BB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09A0-927F-4854-8FA0-C34B66D0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D013-BFB8-40A0-A372-F98E77124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6723-03AD-4253-BB36-53DE5EF07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3CC33-C88C-4B8A-8C32-909158A36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F178-8BD1-4117-9340-F8CCD1D86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B1D3-AD10-4280-A5EB-22A02711A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38E0-20AA-41B5-B913-F7B313C12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57B9-775C-44CF-AFE4-F76F653DE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5E84-08CE-4E2E-BF49-917A98272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3CC9-C675-49C5-8AF7-0C086B4BC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C27ACF-75D2-49EF-9C8B-9DBF03555B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E42B82-532F-49CF-9177-93A2CDB287FF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C27ACF-75D2-49EF-9C8B-9DBF03555B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C27ACF-75D2-49EF-9C8B-9DBF03555B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C27ACF-75D2-49EF-9C8B-9DBF03555B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w&amp;url=http://www.notreble.com/buzz/2012/10/11/bass-of-the-week-pavel-musical-instruments-aryel/&amp;ei=s-btVOTDHsy6ggSf9oGYAw&amp;bvm=bv.86956481,d.eXY&amp;psig=AFQjCNFk6-TLPvIntnU3ck6A1WtAQzcvrQ&amp;ust=1424963626523714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w&amp;url=http://www.notreble.com/buzz/2012/10/11/bass-of-the-week-pavel-musical-instruments-aryel/&amp;ei=s-btVOTDHsy6ggSf9oGYAw&amp;bvm=bv.86956481,d.eXY&amp;psig=AFQjCNFk6-TLPvIntnU3ck6A1WtAQzcvrQ&amp;ust=1424963626523714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&amp;esrc=s&amp;source=images&amp;cd=&amp;cad=rja&amp;uact=8&amp;ved=0CAcQjRw&amp;url=http://www.notreble.com/buzz/2012/10/11/bass-of-the-week-pavel-musical-instruments-aryel/&amp;ei=s-btVOTDHsy6ggSf9oGYAw&amp;bvm=bv.86956481,d.eXY&amp;psig=AFQjCNFk6-TLPvIntnU3ck6A1WtAQzcvrQ&amp;ust=142496362652371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81000"/>
            <a:ext cx="8305800" cy="61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39888" y="1040669"/>
            <a:ext cx="5903912" cy="519113"/>
            <a:chOff x="720" y="1008"/>
            <a:chExt cx="3719" cy="327"/>
          </a:xfrm>
        </p:grpSpPr>
        <p:sp>
          <p:nvSpPr>
            <p:cNvPr id="39954" name="Text Box 4"/>
            <p:cNvSpPr txBox="1">
              <a:spLocks noChangeArrowheads="1"/>
            </p:cNvSpPr>
            <p:nvPr/>
          </p:nvSpPr>
          <p:spPr bwMode="auto">
            <a:xfrm>
              <a:off x="720" y="1008"/>
              <a:ext cx="37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acid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base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salt + water + CO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5" name="Line 5"/>
            <p:cNvSpPr>
              <a:spLocks noChangeShapeType="1"/>
            </p:cNvSpPr>
            <p:nvPr/>
          </p:nvSpPr>
          <p:spPr bwMode="auto">
            <a:xfrm>
              <a:off x="2034" y="1191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8588" y="1830968"/>
            <a:ext cx="8863012" cy="519113"/>
            <a:chOff x="10" y="1776"/>
            <a:chExt cx="5583" cy="327"/>
          </a:xfrm>
        </p:grpSpPr>
        <p:sp>
          <p:nvSpPr>
            <p:cNvPr id="39952" name="Text Box 7"/>
            <p:cNvSpPr txBox="1">
              <a:spLocks noChangeArrowheads="1"/>
            </p:cNvSpPr>
            <p:nvPr/>
          </p:nvSpPr>
          <p:spPr bwMode="auto">
            <a:xfrm>
              <a:off x="10" y="1776"/>
              <a:ext cx="55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2HCl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Na</a:t>
              </a:r>
              <a:r>
                <a:rPr lang="en-US" sz="2800" baseline="-25000" smtClean="0">
                  <a:solidFill>
                    <a:srgbClr val="3333CC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 smtClean="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         2NaCl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+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 +CO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3" name="Line 8"/>
            <p:cNvSpPr>
              <a:spLocks noChangeShapeType="1"/>
            </p:cNvSpPr>
            <p:nvPr/>
          </p:nvSpPr>
          <p:spPr bwMode="auto">
            <a:xfrm>
              <a:off x="2544" y="1961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-76200" y="2702956"/>
            <a:ext cx="9237663" cy="519112"/>
            <a:chOff x="-21" y="2435"/>
            <a:chExt cx="5819" cy="327"/>
          </a:xfrm>
        </p:grpSpPr>
        <p:sp>
          <p:nvSpPr>
            <p:cNvPr id="39950" name="Text Box 10"/>
            <p:cNvSpPr txBox="1">
              <a:spLocks noChangeArrowheads="1"/>
            </p:cNvSpPr>
            <p:nvPr/>
          </p:nvSpPr>
          <p:spPr bwMode="auto">
            <a:xfrm>
              <a:off x="-21" y="2435"/>
              <a:ext cx="58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2H</a:t>
              </a:r>
              <a:r>
                <a:rPr lang="en-US" sz="2800" baseline="30000" smtClean="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+ 2Cl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+ 2Na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 smtClean="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 baseline="30000" smtClean="0">
                  <a:solidFill>
                    <a:srgbClr val="3333CC"/>
                  </a:solidFill>
                  <a:latin typeface="Arial" pitchFamily="34" charset="0"/>
                </a:rPr>
                <a:t>2-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2Na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+ 2Cl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 + CO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1" name="Line 11"/>
            <p:cNvSpPr>
              <a:spLocks noChangeShapeType="1"/>
            </p:cNvSpPr>
            <p:nvPr/>
          </p:nvSpPr>
          <p:spPr bwMode="auto">
            <a:xfrm>
              <a:off x="2727" y="2613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170113" y="3384855"/>
            <a:ext cx="4795837" cy="519112"/>
            <a:chOff x="1367" y="2881"/>
            <a:chExt cx="3021" cy="327"/>
          </a:xfrm>
        </p:grpSpPr>
        <p:sp>
          <p:nvSpPr>
            <p:cNvPr id="39948" name="Text Box 13"/>
            <p:cNvSpPr txBox="1">
              <a:spLocks noChangeArrowheads="1"/>
            </p:cNvSpPr>
            <p:nvPr/>
          </p:nvSpPr>
          <p:spPr bwMode="auto">
            <a:xfrm>
              <a:off x="1367" y="2881"/>
              <a:ext cx="30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2H</a:t>
              </a:r>
              <a:r>
                <a:rPr lang="en-US" sz="2800" baseline="30000" smtClean="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 smtClean="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 baseline="30000" smtClean="0">
                  <a:solidFill>
                    <a:srgbClr val="3333CC"/>
                  </a:solidFill>
                  <a:latin typeface="Arial" pitchFamily="34" charset="0"/>
                </a:rPr>
                <a:t>2-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 + CO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2691" y="305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9906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62484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22098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54102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Acid-Base Neutralization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50914" name="Picture 2" descr="http://www.elmhurst.edu/%7Echm/demos/images/magicbre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969" y="4037150"/>
            <a:ext cx="2822755" cy="277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  <p:bldP spid="90128" grpId="0" animBg="1"/>
      <p:bldP spid="90129" grpId="0" animBg="1"/>
      <p:bldP spid="90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9657"/>
            <a:ext cx="2895600" cy="34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58359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2895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2064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15</a:t>
            </a:r>
            <a:endParaRPr lang="en-US" sz="4000" u="sng" dirty="0"/>
          </a:p>
        </p:txBody>
      </p:sp>
      <p:pic>
        <p:nvPicPr>
          <p:cNvPr id="8194" name="Picture 2" descr="http://img1.wikia.nocookie.net/__cb20141101182224/steven-universe/images/3/32/Acid-tr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56107"/>
            <a:ext cx="3429000" cy="2144293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Qt8gqD_-EAiQ0IMTrp1SGdaEjQ2MMAar6PTmiVrGPcezwPDl1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1234" y="3962400"/>
            <a:ext cx="3203166" cy="2133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6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39" y="927938"/>
            <a:ext cx="2844501" cy="30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35" y="1016122"/>
            <a:ext cx="3417087" cy="29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9203" y="4112712"/>
            <a:ext cx="6172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err="1" smtClean="0">
                <a:solidFill>
                  <a:prstClr val="black"/>
                </a:solidFill>
              </a:rPr>
              <a:t>Synsepalum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dulcificum</a:t>
            </a:r>
            <a:r>
              <a:rPr lang="en-US" sz="2400" b="1" dirty="0" smtClean="0">
                <a:solidFill>
                  <a:prstClr val="black"/>
                </a:solidFill>
              </a:rPr>
              <a:t> (AKA Miracle Fruit)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fr-FR" sz="2400" dirty="0" smtClean="0">
                <a:solidFill>
                  <a:prstClr val="black"/>
                </a:solidFill>
              </a:rPr>
              <a:t>1727- </a:t>
            </a:r>
            <a:r>
              <a:rPr lang="fr-FR" sz="2400" dirty="0" err="1" smtClean="0">
                <a:solidFill>
                  <a:prstClr val="black"/>
                </a:solidFill>
              </a:rPr>
              <a:t>European</a:t>
            </a:r>
            <a:r>
              <a:rPr lang="fr-FR" sz="2400" dirty="0" smtClean="0">
                <a:solidFill>
                  <a:prstClr val="black"/>
                </a:solidFill>
              </a:rPr>
              <a:t> explorer Chevalier des Marchais</a:t>
            </a:r>
          </a:p>
          <a:p>
            <a:pPr algn="ctr">
              <a:spcAft>
                <a:spcPts val="1200"/>
              </a:spcAft>
            </a:pPr>
            <a:r>
              <a:rPr lang="fr-FR" sz="2400" dirty="0" err="1" smtClean="0">
                <a:solidFill>
                  <a:prstClr val="black"/>
                </a:solidFill>
              </a:rPr>
              <a:t>Locals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chewed</a:t>
            </a:r>
            <a:r>
              <a:rPr lang="fr-FR" sz="2400" dirty="0" smtClean="0">
                <a:solidFill>
                  <a:prstClr val="black"/>
                </a:solidFill>
              </a:rPr>
              <a:t> the </a:t>
            </a:r>
            <a:r>
              <a:rPr lang="fr-FR" sz="2400" dirty="0" err="1" smtClean="0">
                <a:solidFill>
                  <a:prstClr val="black"/>
                </a:solidFill>
              </a:rPr>
              <a:t>berries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before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meals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Makes bitter/sour things taste sweet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Side note: Acid, Taste and Magic Fruit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564228" name="AutoShape 4" descr="http://upload.wikimedia.org/wikipedia/commons/2/24/West-Africa.svg"/>
          <p:cNvSpPr>
            <a:spLocks noChangeAspect="1" noChangeArrowheads="1"/>
          </p:cNvSpPr>
          <p:nvPr/>
        </p:nvSpPr>
        <p:spPr bwMode="auto">
          <a:xfrm>
            <a:off x="155575" y="-2727325"/>
            <a:ext cx="5553075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30" name="AutoShape 6" descr="http://upload.wikimedia.org/wikipedia/commons/2/24/West-Africa.svg"/>
          <p:cNvSpPr>
            <a:spLocks noChangeAspect="1" noChangeArrowheads="1"/>
          </p:cNvSpPr>
          <p:nvPr/>
        </p:nvSpPr>
        <p:spPr bwMode="auto">
          <a:xfrm>
            <a:off x="155575" y="-2727325"/>
            <a:ext cx="5553075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www.techolive.com/wp-content/uploads/2010/11/sour-pat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2614247" cy="1219201"/>
          </a:xfrm>
          <a:prstGeom prst="rect">
            <a:avLst/>
          </a:prstGeom>
          <a:noFill/>
        </p:spPr>
      </p:pic>
      <p:pic>
        <p:nvPicPr>
          <p:cNvPr id="3074" name="Picture 2" descr="1402 The To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3657600" cy="3072386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6200" y="1219201"/>
            <a:ext cx="541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Taste Receptors:</a:t>
            </a:r>
          </a:p>
          <a:p>
            <a:pPr marL="234950">
              <a:buFont typeface="Arial" pitchFamily="34" charset="0"/>
              <a:buChar char="•"/>
            </a:pPr>
            <a:r>
              <a:rPr lang="en-US" sz="2400" dirty="0" smtClean="0"/>
              <a:t>Sweet, Sour, Salty, savory and Bitter</a:t>
            </a:r>
          </a:p>
          <a:p>
            <a:pPr marL="234950"/>
            <a:r>
              <a:rPr lang="en-US" sz="2400" dirty="0" smtClean="0"/>
              <a:t>	(and maybe fat)</a:t>
            </a:r>
          </a:p>
          <a:p>
            <a:pPr marL="234950"/>
            <a:endParaRPr lang="en-US" sz="2400" dirty="0" smtClean="0"/>
          </a:p>
          <a:p>
            <a:pPr marL="341313" indent="-106363">
              <a:buFont typeface="Arial" pitchFamily="34" charset="0"/>
              <a:buChar char="•"/>
            </a:pPr>
            <a:r>
              <a:rPr lang="en-US" sz="2400" dirty="0" smtClean="0"/>
              <a:t>All flavors are some combination of these receptor signals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note: Acid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, Taste and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Magic Fruit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396341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Bitter/sour </a:t>
            </a:r>
            <a:r>
              <a:rPr lang="en-US" sz="2400" b="1" dirty="0"/>
              <a:t>taste receptors:</a:t>
            </a:r>
            <a:endParaRPr lang="en-US" sz="2400" dirty="0"/>
          </a:p>
          <a:p>
            <a:r>
              <a:rPr lang="en-US" sz="2400" dirty="0" smtClean="0"/>
              <a:t>	- we </a:t>
            </a:r>
            <a:r>
              <a:rPr lang="en-US" sz="2400" dirty="0"/>
              <a:t>have identified </a:t>
            </a:r>
            <a:r>
              <a:rPr lang="en-US" sz="2400" dirty="0" smtClean="0"/>
              <a:t>&gt;50 bitter and sour </a:t>
            </a:r>
            <a:r>
              <a:rPr lang="en-US" sz="2400" dirty="0"/>
              <a:t>taste </a:t>
            </a:r>
            <a:r>
              <a:rPr lang="en-US" sz="2400" dirty="0" smtClean="0"/>
              <a:t>receptors</a:t>
            </a:r>
            <a:endParaRPr lang="en-US" sz="2400" dirty="0"/>
          </a:p>
        </p:txBody>
      </p:sp>
      <p:pic>
        <p:nvPicPr>
          <p:cNvPr id="6146" name="Picture 2" descr="http://news.psu.edu/sites/default/files/styles/topic_related_multimedia/public/5576687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57800"/>
            <a:ext cx="2133600" cy="1340908"/>
          </a:xfrm>
          <a:prstGeom prst="rect">
            <a:avLst/>
          </a:prstGeom>
          <a:noFill/>
        </p:spPr>
      </p:pic>
      <p:pic>
        <p:nvPicPr>
          <p:cNvPr id="6148" name="Picture 4" descr="http://www.active.com/Assets/Nutrition/360+x+240/10-bitter-foods-that-cleanse-coff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800600"/>
            <a:ext cx="1828800" cy="1219201"/>
          </a:xfrm>
          <a:prstGeom prst="rect">
            <a:avLst/>
          </a:prstGeom>
          <a:noFill/>
        </p:spPr>
      </p:pic>
      <p:pic>
        <p:nvPicPr>
          <p:cNvPr id="6154" name="Picture 10" descr="http://www.active.com/Assets/Nutrition/360+x+240/Lemons-and-Lim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48640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445675"/>
            <a:ext cx="906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/>
              <a:t>Receptor is static (at equilibrium)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/>
              <a:t>Molecule interacts with the protein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/>
              <a:t>Opens/blocks a signaling channel or generates a signaling molecule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/>
              <a:t>Signal causes a discharge pathway that cascades to the brain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note: Acid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, Taste and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Magic Fruit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00" y="1828800"/>
            <a:ext cx="1695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319" y="1828800"/>
            <a:ext cx="148581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838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Signaling molecules: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10500" y="1371600"/>
            <a:ext cx="1927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Directly signal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632389" y="1371600"/>
            <a:ext cx="2396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Block the channel</a:t>
            </a:r>
            <a:endParaRPr lang="en-US" sz="24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733800" cy="23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00292" y="1371600"/>
            <a:ext cx="213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Generate signal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16330"/>
            <a:ext cx="259080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6172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Miracle </a:t>
            </a:r>
            <a:r>
              <a:rPr lang="en-US" sz="2400" b="1" dirty="0" smtClean="0"/>
              <a:t>Fruit</a:t>
            </a:r>
            <a:r>
              <a:rPr lang="en-US" sz="2400" dirty="0" smtClean="0"/>
              <a:t>- </a:t>
            </a:r>
            <a:r>
              <a:rPr lang="en-US" sz="2400" dirty="0" err="1"/>
              <a:t>Synsepalum</a:t>
            </a:r>
            <a:r>
              <a:rPr lang="en-US" sz="2400" dirty="0"/>
              <a:t> </a:t>
            </a:r>
            <a:r>
              <a:rPr lang="en-US" sz="2400" dirty="0" err="1"/>
              <a:t>dulcificum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Makes bitter/sour things taste </a:t>
            </a:r>
            <a:r>
              <a:rPr lang="en-US" sz="2400" dirty="0"/>
              <a:t>sweet</a:t>
            </a:r>
          </a:p>
          <a:p>
            <a:pPr>
              <a:spcAft>
                <a:spcPts val="1200"/>
              </a:spcAft>
            </a:pPr>
            <a:r>
              <a:rPr lang="en-US" sz="2400" b="1" dirty="0" err="1" smtClean="0"/>
              <a:t>Miraculin</a:t>
            </a:r>
            <a:r>
              <a:rPr lang="en-US" sz="2400" dirty="0" smtClean="0"/>
              <a:t>- </a:t>
            </a:r>
            <a:r>
              <a:rPr lang="en-US" sz="2400" dirty="0"/>
              <a:t>a glycoprotein found in </a:t>
            </a:r>
            <a:r>
              <a:rPr lang="en-US" sz="2400" dirty="0" smtClean="0"/>
              <a:t>Miracle </a:t>
            </a:r>
            <a:r>
              <a:rPr lang="en-US" sz="2400" dirty="0"/>
              <a:t>Fruit </a:t>
            </a:r>
            <a:r>
              <a:rPr lang="en-US" sz="2400" dirty="0" smtClean="0"/>
              <a:t>that </a:t>
            </a:r>
            <a:r>
              <a:rPr lang="en-US" sz="2400" dirty="0"/>
              <a:t>change the </a:t>
            </a:r>
            <a:r>
              <a:rPr lang="en-US" sz="2400" dirty="0" smtClean="0"/>
              <a:t>structure </a:t>
            </a:r>
            <a:r>
              <a:rPr lang="en-US" sz="2400" dirty="0"/>
              <a:t>of taste cell receptors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Sweet </a:t>
            </a:r>
            <a:r>
              <a:rPr lang="en-US" sz="2400" dirty="0"/>
              <a:t>receptors are </a:t>
            </a:r>
            <a:r>
              <a:rPr lang="en-US" sz="2400" dirty="0" smtClean="0"/>
              <a:t>then activated </a:t>
            </a:r>
            <a:r>
              <a:rPr lang="en-US" sz="2400" dirty="0"/>
              <a:t>by </a:t>
            </a:r>
            <a:r>
              <a:rPr lang="en-US" sz="2400" dirty="0" smtClean="0"/>
              <a:t>acid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note: Acid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, Taste and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Magic Fruit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52400" y="3886200"/>
            <a:ext cx="1901798" cy="2442865"/>
            <a:chOff x="914400" y="3657600"/>
            <a:chExt cx="1901798" cy="2442865"/>
          </a:xfrm>
        </p:grpSpPr>
        <p:pic>
          <p:nvPicPr>
            <p:cNvPr id="4098" name="Picture 2" descr="Miraculi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657600"/>
              <a:ext cx="1901798" cy="20574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153202" y="5638800"/>
              <a:ext cx="13613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Miraculin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65295"/>
            <a:ext cx="3657600" cy="25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057400" y="3581400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Signaling molecules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47678"/>
            <a:ext cx="3048000" cy="220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81200" y="6381690"/>
            <a:ext cx="349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Normal signaling is suppressed.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31199" y="6381690"/>
            <a:ext cx="2831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But it is activated by acid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4" name="Picture 4" descr="http://sale.images.woot.com/mberry_Miracle_Fruit_Tablets_-_20_Tabletswmn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007" y="644374"/>
            <a:ext cx="3464295" cy="2596736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4698" y="1165964"/>
            <a:ext cx="39570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/>
              <a:t>Miraculin</a:t>
            </a:r>
            <a:r>
              <a:rPr lang="en-US" sz="2400" dirty="0" smtClean="0"/>
              <a:t>- </a:t>
            </a:r>
            <a:r>
              <a:rPr lang="en-US" sz="2400" dirty="0"/>
              <a:t>a glycoprotein found in </a:t>
            </a:r>
            <a:r>
              <a:rPr lang="en-US" sz="2400" dirty="0" smtClean="0"/>
              <a:t>Miracle </a:t>
            </a:r>
            <a:r>
              <a:rPr lang="en-US" sz="2400" dirty="0"/>
              <a:t>Fruit </a:t>
            </a:r>
            <a:r>
              <a:rPr lang="en-US" sz="2400" dirty="0" smtClean="0"/>
              <a:t>that </a:t>
            </a:r>
            <a:r>
              <a:rPr lang="en-US" sz="2400" dirty="0"/>
              <a:t>change the </a:t>
            </a:r>
            <a:r>
              <a:rPr lang="en-US" sz="2400" dirty="0" smtClean="0"/>
              <a:t>structure </a:t>
            </a:r>
            <a:r>
              <a:rPr lang="en-US" sz="2400" dirty="0"/>
              <a:t>of taste cell </a:t>
            </a:r>
            <a:r>
              <a:rPr lang="en-US" sz="2400" dirty="0" smtClean="0"/>
              <a:t>receptors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note: Acid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, Taste and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Magic Fruit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64776" y="2345498"/>
            <a:ext cx="3957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/>
              <a:t>Amazon: 20 pills for $25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7744" y="2797335"/>
            <a:ext cx="2491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>
                <a:solidFill>
                  <a:prstClr val="black"/>
                </a:solidFill>
              </a:rPr>
              <a:t>Miracle Fruit Party</a:t>
            </a:r>
            <a:endParaRPr lang="en-US" u="sng" dirty="0"/>
          </a:p>
        </p:txBody>
      </p:sp>
      <p:pic>
        <p:nvPicPr>
          <p:cNvPr id="578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38" y="3358217"/>
            <a:ext cx="1734702" cy="143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358" y="4466029"/>
            <a:ext cx="2169024" cy="172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249748" y="2815226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>
                <a:solidFill>
                  <a:prstClr val="black"/>
                </a:solidFill>
              </a:rPr>
              <a:t>Medical Applications</a:t>
            </a:r>
            <a:endParaRPr lang="en-US" u="sng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13213" y="3272426"/>
            <a:ext cx="35291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12713">
              <a:buFont typeface="Arial" pitchFamily="34" charset="0"/>
              <a:buChar char="•"/>
            </a:pPr>
            <a:r>
              <a:rPr lang="en-US" sz="2000" dirty="0" smtClean="0"/>
              <a:t>Make pills more palatable. </a:t>
            </a:r>
          </a:p>
          <a:p>
            <a:pPr indent="112713">
              <a:buFont typeface="Arial" pitchFamily="34" charset="0"/>
              <a:buChar char="•"/>
            </a:pPr>
            <a:r>
              <a:rPr lang="en-US" sz="2000" dirty="0" smtClean="0"/>
              <a:t>Food for chemo patients.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316147" y="3970845"/>
            <a:ext cx="4928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Competitive sugar substitutes:</a:t>
            </a:r>
          </a:p>
          <a:p>
            <a:pPr marL="225425"/>
            <a:r>
              <a:rPr lang="en-US" sz="2000" dirty="0" smtClean="0">
                <a:solidFill>
                  <a:prstClr val="black"/>
                </a:solidFill>
              </a:rPr>
              <a:t>1970s- </a:t>
            </a:r>
            <a:r>
              <a:rPr lang="en-US" sz="2000" dirty="0" err="1" smtClean="0">
                <a:solidFill>
                  <a:prstClr val="black"/>
                </a:solidFill>
              </a:rPr>
              <a:t>Miralin</a:t>
            </a:r>
            <a:r>
              <a:rPr lang="en-US" sz="2000" dirty="0" smtClean="0">
                <a:solidFill>
                  <a:prstClr val="black"/>
                </a:solidFill>
              </a:rPr>
              <a:t> (CEO Bob Harvey)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		sells </a:t>
            </a:r>
            <a:r>
              <a:rPr lang="en-US" sz="2000" dirty="0" err="1" smtClean="0">
                <a:solidFill>
                  <a:prstClr val="black"/>
                </a:solidFill>
              </a:rPr>
              <a:t>Miraculin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25425"/>
            <a:r>
              <a:rPr lang="en-US" sz="2000" dirty="0" smtClean="0">
                <a:solidFill>
                  <a:prstClr val="black"/>
                </a:solidFill>
              </a:rPr>
              <a:t>1970s- Searle (CEO Donald Rumsfeld)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		produces aspartame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321480" y="55484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lvl="0"/>
            <a:r>
              <a:rPr lang="en-US" sz="2000" dirty="0" smtClean="0">
                <a:solidFill>
                  <a:prstClr val="black"/>
                </a:solidFill>
              </a:rPr>
              <a:t>1974- FDA classifies </a:t>
            </a:r>
            <a:r>
              <a:rPr lang="en-US" sz="2000" dirty="0" err="1" smtClean="0">
                <a:solidFill>
                  <a:prstClr val="black"/>
                </a:solidFill>
              </a:rPr>
              <a:t>Miraculin</a:t>
            </a:r>
            <a:r>
              <a:rPr lang="en-US" sz="2000" dirty="0" smtClean="0">
                <a:solidFill>
                  <a:prstClr val="black"/>
                </a:solidFill>
              </a:rPr>
              <a:t> as a food additive, not a food.</a:t>
            </a:r>
          </a:p>
          <a:p>
            <a:pPr marL="225425" lvl="0"/>
            <a:r>
              <a:rPr lang="en-US" sz="2000" dirty="0" smtClean="0">
                <a:solidFill>
                  <a:prstClr val="black"/>
                </a:solidFill>
              </a:rPr>
              <a:t>1981- FDA approves </a:t>
            </a:r>
            <a:r>
              <a:rPr lang="en-US" sz="2000" dirty="0" err="1" smtClean="0">
                <a:solidFill>
                  <a:prstClr val="black"/>
                </a:solidFill>
              </a:rPr>
              <a:t>aspratame</a:t>
            </a:r>
            <a:r>
              <a:rPr lang="en-US" sz="2000" dirty="0" smtClean="0">
                <a:solidFill>
                  <a:prstClr val="black"/>
                </a:solidFill>
              </a:rPr>
              <a:t> for use in food products.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1479" y="3983277"/>
            <a:ext cx="5060516" cy="3093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3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86" y="1156191"/>
            <a:ext cx="8267406" cy="337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note: What?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9657"/>
            <a:ext cx="2895600" cy="34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58359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52400" y="1295400"/>
            <a:ext cx="3276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2064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15</a:t>
            </a:r>
            <a:endParaRPr lang="en-US" sz="4000" u="sng" dirty="0"/>
          </a:p>
        </p:txBody>
      </p:sp>
      <p:pic>
        <p:nvPicPr>
          <p:cNvPr id="8194" name="Picture 2" descr="http://img1.wikia.nocookie.net/__cb20141101182224/steven-universe/images/3/32/Acid-tr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56107"/>
            <a:ext cx="3429000" cy="2144293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Qt8gqD_-EAiQ0IMTrp1SGdaEjQ2MMAar6PTmiVrGPcezwPDl1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1234" y="3962400"/>
            <a:ext cx="3203166" cy="213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9657"/>
            <a:ext cx="2895600" cy="34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58359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04800" y="914400"/>
            <a:ext cx="2895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2064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15</a:t>
            </a:r>
            <a:endParaRPr lang="en-US" sz="4000" u="sng" dirty="0"/>
          </a:p>
        </p:txBody>
      </p:sp>
      <p:pic>
        <p:nvPicPr>
          <p:cNvPr id="8194" name="Picture 2" descr="http://img1.wikia.nocookie.net/__cb20141101182224/steven-universe/images/3/32/Acid-tr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56107"/>
            <a:ext cx="3429000" cy="2144293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Qt8gqD_-EAiQ0IMTrp1SGdaEjQ2MMAar6PTmiVrGPcezwPDl1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1234" y="3962400"/>
            <a:ext cx="3203166" cy="213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0" name="Rectangle 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52728"/>
          </a:xfrm>
        </p:spPr>
        <p:txBody>
          <a:bodyPr>
            <a:noAutofit/>
          </a:bodyPr>
          <a:lstStyle/>
          <a:p>
            <a:r>
              <a:rPr lang="en-US" altLang="en-US" sz="4000" u="sng" dirty="0" smtClean="0"/>
              <a:t>Acids and Bases: Arrhenius Definition</a:t>
            </a:r>
            <a:endParaRPr lang="en-US" altLang="en-US" sz="4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A98-4BE0-4A41-9D74-1FE37FE83BB7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>
            <a:off x="762000" y="1256705"/>
            <a:ext cx="7543800" cy="4001095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 smtClean="0"/>
              <a:t>An </a:t>
            </a:r>
            <a:r>
              <a:rPr lang="en-US" alt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en-US" altLang="en-US" sz="2800" dirty="0" smtClean="0"/>
              <a:t> is a substance that dissociates in water to yield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 smtClean="0"/>
              <a:t>A </a:t>
            </a:r>
            <a:r>
              <a:rPr lang="en-US" alt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en-US" altLang="en-US" sz="2800" dirty="0" smtClean="0"/>
              <a:t> is a substance that dissociates in water to yield OH</a:t>
            </a:r>
            <a:r>
              <a:rPr lang="en-US" altLang="en-US" sz="2800" baseline="30000" dirty="0" smtClean="0"/>
              <a:t>–</a:t>
            </a:r>
            <a:r>
              <a:rPr lang="en-US" altLang="en-US" sz="2800" dirty="0" smtClean="0"/>
              <a:t>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 smtClean="0"/>
              <a:t>This explains why all neutralization reactions between strong acids and bases and have similar heats of reaction:</a:t>
            </a:r>
          </a:p>
          <a:p>
            <a:pPr marL="338138" indent="-338138" algn="ctr">
              <a:spcBef>
                <a:spcPts val="1200"/>
              </a:spcBef>
              <a:buClr>
                <a:srgbClr val="FF0000"/>
              </a:buClr>
              <a:buSzPct val="120000"/>
              <a:buNone/>
            </a:pPr>
            <a:r>
              <a:rPr lang="en-US" altLang="en-US" sz="2800" dirty="0" smtClean="0"/>
              <a:t>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(</a:t>
            </a:r>
            <a:r>
              <a:rPr lang="en-US" altLang="en-US" sz="2800" i="1" dirty="0" err="1" smtClean="0"/>
              <a:t>aq</a:t>
            </a:r>
            <a:r>
              <a:rPr lang="en-US" altLang="en-US" sz="2800" dirty="0" smtClean="0"/>
              <a:t>) + OH</a:t>
            </a:r>
            <a:r>
              <a:rPr lang="en-US" altLang="en-US" sz="2800" baseline="30000" dirty="0" smtClean="0"/>
              <a:t>–</a:t>
            </a:r>
            <a:r>
              <a:rPr lang="en-US" altLang="en-US" sz="2800" dirty="0" smtClean="0"/>
              <a:t>(</a:t>
            </a:r>
            <a:r>
              <a:rPr lang="en-US" altLang="en-US" sz="2800" i="1" dirty="0" err="1" smtClean="0"/>
              <a:t>aq</a:t>
            </a:r>
            <a:r>
              <a:rPr lang="en-US" altLang="en-US" sz="2800" dirty="0" smtClean="0"/>
              <a:t>) </a:t>
            </a:r>
            <a:r>
              <a:rPr lang="en-US" altLang="en-US" sz="2800" dirty="0" smtClean="0">
                <a:sym typeface="Symbol"/>
              </a:rPr>
              <a:t> H</a:t>
            </a:r>
            <a:r>
              <a:rPr lang="en-US" altLang="en-US" sz="2800" baseline="-16000" dirty="0" smtClean="0"/>
              <a:t>2</a:t>
            </a:r>
            <a:r>
              <a:rPr lang="en-US" altLang="en-US" sz="2800" dirty="0" smtClean="0">
                <a:sym typeface="Symbol"/>
              </a:rPr>
              <a:t>O(</a:t>
            </a:r>
            <a:r>
              <a:rPr lang="en-US" altLang="en-US" sz="2800" i="1" dirty="0" smtClean="0">
                <a:sym typeface="Symbol"/>
              </a:rPr>
              <a:t>l</a:t>
            </a:r>
            <a:r>
              <a:rPr lang="en-US" altLang="en-US" sz="2800" dirty="0" smtClean="0">
                <a:sym typeface="Symbol"/>
              </a:rPr>
              <a:t>)     </a:t>
            </a:r>
            <a:r>
              <a:rPr lang="en-US" altLang="en-US" sz="2800" i="1" dirty="0" smtClean="0">
                <a:sym typeface="Symbol"/>
              </a:rPr>
              <a:t>H</a:t>
            </a:r>
            <a:r>
              <a:rPr lang="en-US" altLang="en-US" sz="2800" baseline="30000" dirty="0" smtClean="0">
                <a:sym typeface="Symbol"/>
              </a:rPr>
              <a:t>0</a:t>
            </a:r>
            <a:r>
              <a:rPr lang="en-US" altLang="en-US" sz="2800" dirty="0" smtClean="0">
                <a:sym typeface="Symbol"/>
              </a:rPr>
              <a:t> = -57 kJ/mol</a:t>
            </a:r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23" y="3712334"/>
            <a:ext cx="7082709" cy="18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344" y="1510987"/>
            <a:ext cx="7139590" cy="16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5857" y="1193451"/>
            <a:ext cx="896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</a:rPr>
              <a:t>Arrhenius acid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is a substance that produces H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(H</a:t>
            </a:r>
            <a:r>
              <a:rPr lang="en-US" sz="2400" baseline="-25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) in water.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91921" y="3404316"/>
            <a:ext cx="8250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</a:rPr>
              <a:t>Arrhenius base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is a substance that produces OH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in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970" y="5653826"/>
            <a:ext cx="7719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Can something be a base if its not soluble in water?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820" y="6231748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Brønsted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 and Lowry proposed a more general definition…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ctangle 0"/>
          <p:cNvSpPr txBox="1">
            <a:spLocks noChangeArrowheads="1"/>
          </p:cNvSpPr>
          <p:nvPr/>
        </p:nvSpPr>
        <p:spPr>
          <a:xfrm>
            <a:off x="228600" y="0"/>
            <a:ext cx="8686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Acids and Bases: Arrhenius Definition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064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Brønsted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21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Bronsted</a:t>
            </a:r>
            <a:r>
              <a:rPr lang="en-US" sz="2400" b="1" dirty="0" smtClean="0"/>
              <a:t> Acids- </a:t>
            </a:r>
            <a:r>
              <a:rPr lang="en-US" sz="2400" dirty="0" smtClean="0"/>
              <a:t>able to donate protons in the form of hydrogen ions – protons –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590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Typically :</a:t>
            </a:r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have a sour taste (vinegar-acetic acid, lemons-citric acid)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change the color of litmus from blue to red.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react with carbonates to produce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react with metals to produce hydrogen gas.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aqueous acidic solutions conduct electricity</a:t>
            </a:r>
            <a:endParaRPr lang="en-US" sz="2400" dirty="0"/>
          </a:p>
        </p:txBody>
      </p:sp>
      <p:grpSp>
        <p:nvGrpSpPr>
          <p:cNvPr id="14" name="Group 9"/>
          <p:cNvGrpSpPr/>
          <p:nvPr/>
        </p:nvGrpSpPr>
        <p:grpSpPr>
          <a:xfrm>
            <a:off x="7456868" y="5975797"/>
            <a:ext cx="1687132" cy="882203"/>
            <a:chOff x="0" y="5988367"/>
            <a:chExt cx="1687132" cy="882203"/>
          </a:xfrm>
        </p:grpSpPr>
        <p:sp>
          <p:nvSpPr>
            <p:cNvPr id="15" name="Rectangle 14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4.3</a:t>
              </a:r>
            </a:p>
            <a:p>
              <a:r>
                <a:rPr lang="en-US" sz="2400" b="1" dirty="0" smtClean="0"/>
                <a:t>Page 127</a:t>
              </a:r>
              <a:endParaRPr lang="en-US" sz="2400" b="1" dirty="0"/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28936" y="1625600"/>
            <a:ext cx="3286128" cy="584200"/>
            <a:chOff x="1850" y="2137"/>
            <a:chExt cx="2070" cy="3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850" y="2137"/>
              <a:ext cx="20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 smtClean="0"/>
                <a:t>AH          A</a:t>
              </a:r>
              <a:r>
                <a:rPr lang="en-US" altLang="en-US" sz="3200" baseline="30000" dirty="0" smtClean="0"/>
                <a:t>-</a:t>
              </a:r>
              <a:r>
                <a:rPr lang="en-US" altLang="en-US" sz="3200" dirty="0" smtClean="0"/>
                <a:t> + H</a:t>
              </a:r>
              <a:r>
                <a:rPr lang="en-US" altLang="en-US" sz="3200" baseline="30000" dirty="0" smtClean="0"/>
                <a:t>+</a:t>
              </a:r>
              <a:endParaRPr lang="en-US" altLang="en-US" sz="3200" baseline="30000" dirty="0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7170" name="Picture 2" descr="http://www.how-things-work-science-projects.com/images/erupting-volcano-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1" y="3810000"/>
            <a:ext cx="2412999" cy="1809750"/>
          </a:xfrm>
          <a:prstGeom prst="rect">
            <a:avLst/>
          </a:prstGeom>
          <a:noFill/>
        </p:spPr>
      </p:pic>
      <p:pic>
        <p:nvPicPr>
          <p:cNvPr id="18" name="Picture 4" descr="http://www.tusculum.edu/faculty/home/ivanlare/html/notes/Image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3357211" cy="609600"/>
          </a:xfrm>
          <a:prstGeom prst="rect">
            <a:avLst/>
          </a:prstGeom>
          <a:noFill/>
        </p:spPr>
      </p:pic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99083" y="4975550"/>
            <a:ext cx="6368267" cy="400051"/>
            <a:chOff x="312" y="3449"/>
            <a:chExt cx="3840" cy="252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12" y="3449"/>
              <a:ext cx="38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000" dirty="0" smtClean="0">
                  <a:solidFill>
                    <a:srgbClr val="FF0000"/>
                  </a:solidFill>
                </a:rPr>
                <a:t>CCOOH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(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dirty="0">
                  <a:solidFill>
                    <a:srgbClr val="FF0000"/>
                  </a:solidFill>
                </a:rPr>
                <a:t>+ </a:t>
              </a:r>
              <a:r>
                <a:rPr lang="en-US" sz="2000" dirty="0" smtClean="0">
                  <a:solidFill>
                    <a:srgbClr val="FF0000"/>
                  </a:solidFill>
                </a:rPr>
                <a:t>NaHCO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3(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NaOOCCH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3(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dirty="0">
                  <a:solidFill>
                    <a:srgbClr val="FF0000"/>
                  </a:solidFill>
                </a:rPr>
                <a:t>+ </a:t>
              </a:r>
              <a:r>
                <a:rPr lang="en-US" sz="2000" dirty="0" smtClean="0">
                  <a:solidFill>
                    <a:srgbClr val="FF0000"/>
                  </a:solidFill>
                </a:rPr>
                <a:t>CO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2(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g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000" dirty="0">
                  <a:solidFill>
                    <a:srgbClr val="FF0000"/>
                  </a:solidFill>
                </a:rPr>
                <a:t> + </a:t>
              </a:r>
              <a:r>
                <a:rPr lang="en-US" sz="2000" dirty="0" smtClean="0"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solidFill>
                    <a:srgbClr val="FF0000"/>
                  </a:solidFill>
                </a:rPr>
                <a:t>O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(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l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905" y="3577"/>
              <a:ext cx="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1152666" y="5885868"/>
            <a:ext cx="4054475" cy="400050"/>
            <a:chOff x="950" y="2432"/>
            <a:chExt cx="2554" cy="252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950" y="2432"/>
              <a:ext cx="25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FF0000"/>
                  </a:solidFill>
                </a:rPr>
                <a:t>2HCl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(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dirty="0">
                  <a:solidFill>
                    <a:srgbClr val="FF0000"/>
                  </a:solidFill>
                </a:rPr>
                <a:t>+ </a:t>
              </a:r>
              <a:r>
                <a:rPr lang="en-US" sz="2000" dirty="0" smtClean="0">
                  <a:solidFill>
                    <a:srgbClr val="FF0000"/>
                  </a:solidFill>
                </a:rPr>
                <a:t>Mg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 (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000" dirty="0">
                  <a:solidFill>
                    <a:srgbClr val="FF0000"/>
                  </a:solidFill>
                </a:rPr>
                <a:t>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   MgCl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2(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000" dirty="0">
                  <a:solidFill>
                    <a:srgbClr val="FF0000"/>
                  </a:solidFill>
                </a:rPr>
                <a:t> + </a:t>
              </a:r>
              <a:r>
                <a:rPr lang="en-US" sz="2000" dirty="0" smtClean="0"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2(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g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2024" y="2576"/>
              <a:ext cx="30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Brønsted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21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Bronsted</a:t>
            </a:r>
            <a:r>
              <a:rPr lang="en-US" sz="2400" b="1" dirty="0" smtClean="0"/>
              <a:t> Base- </a:t>
            </a:r>
            <a:r>
              <a:rPr lang="en-US" sz="2400" dirty="0" smtClean="0"/>
              <a:t>able to </a:t>
            </a:r>
            <a:r>
              <a:rPr lang="en-US" sz="2400" u="sng" dirty="0" smtClean="0">
                <a:solidFill>
                  <a:srgbClr val="FF0000"/>
                </a:solidFill>
              </a:rPr>
              <a:t>accept</a:t>
            </a:r>
            <a:r>
              <a:rPr lang="en-US" sz="2400" dirty="0" smtClean="0"/>
              <a:t> protons in the form of 					hydrogen ions or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439412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Typically :</a:t>
            </a:r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have a bitter taste (antacids-Mg(OH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)).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change the color of litmus from red to blue.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feel slippery (turns your cells and fat into soap!). 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 smtClean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 smtClean="0"/>
              <a:t>aqueous acidic solutions conduct electricity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7456868" y="5975797"/>
            <a:ext cx="1687132" cy="882203"/>
            <a:chOff x="0" y="5988367"/>
            <a:chExt cx="1687132" cy="882203"/>
          </a:xfrm>
        </p:grpSpPr>
        <p:sp>
          <p:nvSpPr>
            <p:cNvPr id="15" name="Rectangle 14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4.3</a:t>
              </a:r>
            </a:p>
            <a:p>
              <a:r>
                <a:rPr lang="en-US" sz="2400" b="1" dirty="0" smtClean="0"/>
                <a:t>Page 127</a:t>
              </a:r>
              <a:endParaRPr lang="en-US" sz="2400" b="1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95600" y="1778000"/>
            <a:ext cx="3184528" cy="584200"/>
            <a:chOff x="1882" y="2137"/>
            <a:chExt cx="2006" cy="3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 smtClean="0"/>
                <a:t>B</a:t>
              </a:r>
              <a:r>
                <a:rPr lang="en-US" altLang="en-US" sz="3200" baseline="30000" dirty="0" smtClean="0"/>
                <a:t>-</a:t>
              </a:r>
              <a:r>
                <a:rPr lang="en-US" altLang="en-US" sz="3200" dirty="0" smtClean="0"/>
                <a:t> + H</a:t>
              </a:r>
              <a:r>
                <a:rPr lang="en-US" altLang="en-US" sz="3200" baseline="30000" dirty="0" smtClean="0"/>
                <a:t>+</a:t>
              </a:r>
              <a:r>
                <a:rPr lang="en-US" altLang="en-US" sz="3200" dirty="0" smtClean="0"/>
                <a:t>          BH</a:t>
              </a:r>
              <a:endParaRPr lang="en-US" altLang="en-US" sz="3200" baseline="30000" dirty="0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 smtClean="0"/>
                <a:t>  </a:t>
              </a:r>
              <a:endParaRPr lang="en-US" sz="2400" dirty="0"/>
            </a:p>
          </p:txBody>
        </p:sp>
      </p:grpSp>
      <p:pic>
        <p:nvPicPr>
          <p:cNvPr id="24578" name="Picture 2" descr="https://s-media-cache-ak0.pinimg.com/236x/e6/1c/e6/e61ce6080327e77eb88fa529411169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440" y="1877467"/>
            <a:ext cx="22479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4.3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68275" y="681038"/>
            <a:ext cx="8807450" cy="56022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Classify </a:t>
            </a:r>
            <a:r>
              <a:rPr lang="en-US" dirty="0"/>
              <a:t>each of the following species in aqueous solution as a </a:t>
            </a:r>
            <a:r>
              <a:rPr lang="en-US" dirty="0" err="1"/>
              <a:t>Brønsted</a:t>
            </a:r>
            <a:r>
              <a:rPr lang="en-US" dirty="0"/>
              <a:t> acid or base</a:t>
            </a:r>
            <a:r>
              <a:rPr lang="en-US" dirty="0" smtClean="0"/>
              <a:t>: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r>
              <a:rPr lang="en-US" dirty="0" err="1" smtClean="0"/>
              <a:t>HBr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endParaRPr lang="en-US" dirty="0" smtClean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endParaRPr lang="en-US" dirty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r>
              <a:rPr lang="en-US" dirty="0" smtClean="0"/>
              <a:t> </a:t>
            </a:r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endParaRPr lang="en-US" dirty="0" smtClean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endParaRPr lang="en-US" dirty="0" smtClean="0"/>
          </a:p>
          <a:p>
            <a:pPr marL="457200" indent="-457200" eaLnBrk="1" hangingPunct="1">
              <a:buFont typeface="Arial" charset="0"/>
              <a:buAutoNum type="alphaLcParenBoth"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3652395"/>
            <a:ext cx="638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4974876"/>
            <a:ext cx="857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96872" y="2514294"/>
            <a:ext cx="596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Bronsted</a:t>
            </a:r>
            <a:r>
              <a:rPr lang="en-US" sz="2000" b="1" dirty="0" smtClean="0"/>
              <a:t> Acids- </a:t>
            </a:r>
            <a:r>
              <a:rPr lang="en-US" sz="2000" dirty="0" smtClean="0"/>
              <a:t>able to </a:t>
            </a:r>
            <a:r>
              <a:rPr lang="en-US" sz="2000" u="sng" dirty="0" smtClean="0">
                <a:solidFill>
                  <a:srgbClr val="FF0000"/>
                </a:solidFill>
              </a:rPr>
              <a:t>donate</a:t>
            </a:r>
            <a:r>
              <a:rPr lang="en-US" sz="2000" dirty="0" smtClean="0"/>
              <a:t> protons in the form of hydrogen ions – protons –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165310" y="3231170"/>
            <a:ext cx="3286128" cy="584200"/>
            <a:chOff x="1850" y="2137"/>
            <a:chExt cx="2070" cy="368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850" y="2137"/>
              <a:ext cx="20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 smtClean="0"/>
                <a:t>AH          A</a:t>
              </a:r>
              <a:r>
                <a:rPr lang="en-US" altLang="en-US" sz="3200" baseline="30000" dirty="0" smtClean="0"/>
                <a:t>-</a:t>
              </a:r>
              <a:r>
                <a:rPr lang="en-US" altLang="en-US" sz="3200" dirty="0" smtClean="0"/>
                <a:t> + H</a:t>
              </a:r>
              <a:r>
                <a:rPr lang="en-US" altLang="en-US" sz="3200" baseline="30000" dirty="0" smtClean="0"/>
                <a:t>+</a:t>
              </a:r>
              <a:endParaRPr lang="en-US" altLang="en-US" sz="3200" baseline="300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96862" y="4023212"/>
            <a:ext cx="539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Bronsted</a:t>
            </a:r>
            <a:r>
              <a:rPr lang="en-US" sz="2000" b="1" dirty="0" smtClean="0"/>
              <a:t> Base- </a:t>
            </a:r>
            <a:r>
              <a:rPr lang="en-US" sz="2000" dirty="0" smtClean="0"/>
              <a:t>able to </a:t>
            </a:r>
            <a:r>
              <a:rPr lang="en-US" sz="2000" u="sng" dirty="0" smtClean="0">
                <a:solidFill>
                  <a:srgbClr val="FF0000"/>
                </a:solidFill>
              </a:rPr>
              <a:t>accept</a:t>
            </a:r>
            <a:r>
              <a:rPr lang="en-US" sz="2000" dirty="0" smtClean="0"/>
              <a:t> protons in the form of 	hydrogen ions or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977425" y="4843174"/>
            <a:ext cx="3184528" cy="584200"/>
            <a:chOff x="1882" y="2137"/>
            <a:chExt cx="2006" cy="368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 smtClean="0"/>
                <a:t>B</a:t>
              </a:r>
              <a:r>
                <a:rPr lang="en-US" altLang="en-US" sz="3200" baseline="30000" dirty="0" smtClean="0"/>
                <a:t>-</a:t>
              </a:r>
              <a:r>
                <a:rPr lang="en-US" altLang="en-US" sz="3200" dirty="0" smtClean="0"/>
                <a:t> + H</a:t>
              </a:r>
              <a:r>
                <a:rPr lang="en-US" altLang="en-US" sz="3200" baseline="30000" dirty="0" smtClean="0"/>
                <a:t>+</a:t>
              </a:r>
              <a:r>
                <a:rPr lang="en-US" altLang="en-US" sz="3200" dirty="0" smtClean="0"/>
                <a:t>          BH</a:t>
              </a:r>
              <a:endParaRPr lang="en-US" altLang="en-US" sz="3200" baseline="30000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 smtClean="0"/>
                <a:t> 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22859" y="1054623"/>
            <a:ext cx="2662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Arial" pitchFamily="34" charset="0"/>
              </a:rPr>
              <a:t>Monoprotic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acids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5934" y="1535791"/>
            <a:ext cx="2578100" cy="457200"/>
            <a:chOff x="806" y="553"/>
            <a:chExt cx="1624" cy="288"/>
          </a:xfrm>
        </p:grpSpPr>
        <p:sp>
          <p:nvSpPr>
            <p:cNvPr id="27690" name="Text Box 4"/>
            <p:cNvSpPr txBox="1">
              <a:spLocks noChangeArrowheads="1"/>
            </p:cNvSpPr>
            <p:nvPr/>
          </p:nvSpPr>
          <p:spPr bwMode="auto">
            <a:xfrm>
              <a:off x="806" y="553"/>
              <a:ext cx="1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HCl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Cl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91" name="Line 5"/>
            <p:cNvSpPr>
              <a:spLocks noChangeShapeType="1"/>
            </p:cNvSpPr>
            <p:nvPr/>
          </p:nvSpPr>
          <p:spPr bwMode="auto">
            <a:xfrm>
              <a:off x="1242" y="71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95934" y="2048553"/>
            <a:ext cx="3140075" cy="457200"/>
            <a:chOff x="816" y="863"/>
            <a:chExt cx="1978" cy="288"/>
          </a:xfrm>
        </p:grpSpPr>
        <p:sp>
          <p:nvSpPr>
            <p:cNvPr id="27688" name="Text Box 7"/>
            <p:cNvSpPr txBox="1">
              <a:spLocks noChangeArrowheads="1"/>
            </p:cNvSpPr>
            <p:nvPr/>
          </p:nvSpPr>
          <p:spPr bwMode="auto">
            <a:xfrm>
              <a:off x="816" y="863"/>
              <a:ext cx="19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HNO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NO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89" name="Line 8"/>
            <p:cNvSpPr>
              <a:spLocks noChangeShapeType="1"/>
            </p:cNvSpPr>
            <p:nvPr/>
          </p:nvSpPr>
          <p:spPr bwMode="auto">
            <a:xfrm>
              <a:off x="1413" y="1009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225131" y="3248694"/>
            <a:ext cx="2151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Arial" pitchFamily="34" charset="0"/>
              </a:rPr>
              <a:t>Diprotic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acids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82331" y="3664774"/>
            <a:ext cx="3438525" cy="457200"/>
            <a:chOff x="480" y="1775"/>
            <a:chExt cx="2166" cy="288"/>
          </a:xfrm>
        </p:grpSpPr>
        <p:sp>
          <p:nvSpPr>
            <p:cNvPr id="27682" name="Text Box 18"/>
            <p:cNvSpPr txBox="1">
              <a:spLocks noChangeArrowheads="1"/>
            </p:cNvSpPr>
            <p:nvPr/>
          </p:nvSpPr>
          <p:spPr bwMode="auto">
            <a:xfrm>
              <a:off x="480" y="1775"/>
              <a:ext cx="21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SO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HSO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83" name="Line 19"/>
            <p:cNvSpPr>
              <a:spLocks noChangeShapeType="1"/>
            </p:cNvSpPr>
            <p:nvPr/>
          </p:nvSpPr>
          <p:spPr bwMode="auto">
            <a:xfrm>
              <a:off x="1153" y="193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400097" y="4769816"/>
            <a:ext cx="2230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00"/>
                </a:solidFill>
                <a:latin typeface="Arial" pitchFamily="34" charset="0"/>
              </a:rPr>
              <a:t>Triprotic</a:t>
            </a: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acids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857297" y="5185896"/>
            <a:ext cx="3551238" cy="457200"/>
            <a:chOff x="394" y="3072"/>
            <a:chExt cx="2237" cy="288"/>
          </a:xfrm>
        </p:grpSpPr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394" y="3072"/>
              <a:ext cx="2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1148" y="324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857297" y="5635159"/>
            <a:ext cx="3619500" cy="457200"/>
            <a:chOff x="394" y="3355"/>
            <a:chExt cx="2280" cy="288"/>
          </a:xfrm>
        </p:grpSpPr>
        <p:sp>
          <p:nvSpPr>
            <p:cNvPr id="27673" name="Text Box 32"/>
            <p:cNvSpPr txBox="1">
              <a:spLocks noChangeArrowheads="1"/>
            </p:cNvSpPr>
            <p:nvPr/>
          </p:nvSpPr>
          <p:spPr bwMode="auto">
            <a:xfrm>
              <a:off x="394" y="3355"/>
              <a:ext cx="2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HPO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2-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4" name="Line 33"/>
            <p:cNvSpPr>
              <a:spLocks noChangeShapeType="1"/>
            </p:cNvSpPr>
            <p:nvPr/>
          </p:nvSpPr>
          <p:spPr bwMode="auto">
            <a:xfrm>
              <a:off x="1159" y="35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857297" y="6054259"/>
            <a:ext cx="3398838" cy="457200"/>
            <a:chOff x="394" y="3619"/>
            <a:chExt cx="2141" cy="288"/>
          </a:xfrm>
        </p:grpSpPr>
        <p:sp>
          <p:nvSpPr>
            <p:cNvPr id="27670" name="Text Box 36"/>
            <p:cNvSpPr txBox="1">
              <a:spLocks noChangeArrowheads="1"/>
            </p:cNvSpPr>
            <p:nvPr/>
          </p:nvSpPr>
          <p:spPr bwMode="auto">
            <a:xfrm>
              <a:off x="394" y="3619"/>
              <a:ext cx="2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HPO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2-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PO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3-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671" name="Line 37"/>
            <p:cNvSpPr>
              <a:spLocks noChangeShapeType="1"/>
            </p:cNvSpPr>
            <p:nvPr/>
          </p:nvSpPr>
          <p:spPr bwMode="auto">
            <a:xfrm>
              <a:off x="1159" y="376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5934" y="2561316"/>
            <a:ext cx="4495800" cy="457200"/>
            <a:chOff x="625475" y="2381010"/>
            <a:chExt cx="4495800" cy="457200"/>
          </a:xfrm>
        </p:grpSpPr>
        <p:sp>
          <p:nvSpPr>
            <p:cNvPr id="27684" name="Text Box 10"/>
            <p:cNvSpPr txBox="1">
              <a:spLocks noChangeArrowheads="1"/>
            </p:cNvSpPr>
            <p:nvPr/>
          </p:nvSpPr>
          <p:spPr bwMode="auto">
            <a:xfrm>
              <a:off x="625475" y="2381010"/>
              <a:ext cx="449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CH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COOH          H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 + CH</a:t>
              </a:r>
              <a:r>
                <a:rPr lang="en-US" sz="2400" baseline="-250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COO</a:t>
              </a:r>
              <a:r>
                <a:rPr lang="en-US" sz="24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2305162" y="2600152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82331" y="4198174"/>
            <a:ext cx="3286125" cy="457200"/>
            <a:chOff x="625475" y="4108365"/>
            <a:chExt cx="3286125" cy="457200"/>
          </a:xfrm>
        </p:grpSpPr>
        <p:sp>
          <p:nvSpPr>
            <p:cNvPr id="27679" name="Text Box 21"/>
            <p:cNvSpPr txBox="1">
              <a:spLocks noChangeArrowheads="1"/>
            </p:cNvSpPr>
            <p:nvPr/>
          </p:nvSpPr>
          <p:spPr bwMode="auto">
            <a:xfrm>
              <a:off x="625475" y="4108365"/>
              <a:ext cx="3286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HSO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 + SO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Arial" pitchFamily="34" charset="0"/>
                </a:rPr>
                <a:t>2-</a:t>
              </a:r>
              <a:endParaRPr lang="en-US" sz="24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1704082" y="4341973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1600200" y="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Mono- and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Polyprotic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Acids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5298" name="Picture 2" descr="http://www.nudenicotine.com/wp-content/uploads/2014/08/sulfuric-ac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418" y="3429000"/>
            <a:ext cx="1374802" cy="1254819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3/38/Phosphoric-acid-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209" y="4988320"/>
            <a:ext cx="2134597" cy="1503920"/>
          </a:xfrm>
          <a:prstGeom prst="rect">
            <a:avLst/>
          </a:prstGeom>
          <a:noFill/>
        </p:spPr>
      </p:pic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775429" y="1395869"/>
          <a:ext cx="763226" cy="25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CS ChemDraw Drawing" r:id="rId5" imgW="636703" imgH="211410" progId="ChemDraw.Document.6.0">
                  <p:embed/>
                </p:oleObj>
              </mc:Choice>
              <mc:Fallback>
                <p:oleObj name="CS ChemDraw Drawing" r:id="rId5" imgW="636703" imgH="21141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429" y="1395869"/>
                        <a:ext cx="763226" cy="253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3" name="Picture 7" descr="http://www.de.hornik.eu.com/content/images/thumbs/00006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1165" y="1543484"/>
            <a:ext cx="1281339" cy="907707"/>
          </a:xfrm>
          <a:prstGeom prst="rect">
            <a:avLst/>
          </a:prstGeom>
          <a:noFill/>
        </p:spPr>
      </p:pic>
      <p:pic>
        <p:nvPicPr>
          <p:cNvPr id="55305" name="Picture 9" descr="http://upload.wikimedia.org/wikipedia/commons/d/d9/Acetic-aci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8890" y="2029839"/>
            <a:ext cx="1411967" cy="101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  <p:bldP spid="51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65350" y="1004926"/>
            <a:ext cx="4830763" cy="519113"/>
            <a:chOff x="1364" y="809"/>
            <a:chExt cx="3043" cy="327"/>
          </a:xfrm>
        </p:grpSpPr>
        <p:sp>
          <p:nvSpPr>
            <p:cNvPr id="33810" name="Text Box 4"/>
            <p:cNvSpPr txBox="1">
              <a:spLocks noChangeArrowheads="1"/>
            </p:cNvSpPr>
            <p:nvPr/>
          </p:nvSpPr>
          <p:spPr bwMode="auto">
            <a:xfrm>
              <a:off x="1364" y="809"/>
              <a:ext cx="30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acid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base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salt + water</a:t>
              </a:r>
            </a:p>
          </p:txBody>
        </p:sp>
        <p:sp>
          <p:nvSpPr>
            <p:cNvPr id="33811" name="Line 5"/>
            <p:cNvSpPr>
              <a:spLocks noChangeShapeType="1"/>
            </p:cNvSpPr>
            <p:nvPr/>
          </p:nvSpPr>
          <p:spPr bwMode="auto">
            <a:xfrm>
              <a:off x="2640" y="10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4725" y="1784335"/>
            <a:ext cx="7221538" cy="519113"/>
            <a:chOff x="614" y="1769"/>
            <a:chExt cx="4549" cy="327"/>
          </a:xfrm>
        </p:grpSpPr>
        <p:sp>
          <p:nvSpPr>
            <p:cNvPr id="33808" name="Text Box 8"/>
            <p:cNvSpPr txBox="1">
              <a:spLocks noChangeArrowheads="1"/>
            </p:cNvSpPr>
            <p:nvPr/>
          </p:nvSpPr>
          <p:spPr bwMode="auto">
            <a:xfrm>
              <a:off x="614" y="1769"/>
              <a:ext cx="45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HCl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NaOH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         NaCl (</a:t>
              </a:r>
              <a:r>
                <a:rPr lang="en-US" sz="2800" i="1" smtClean="0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) +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9" name="Line 9"/>
            <p:cNvSpPr>
              <a:spLocks noChangeShapeType="1"/>
            </p:cNvSpPr>
            <p:nvPr/>
          </p:nvSpPr>
          <p:spPr bwMode="auto">
            <a:xfrm>
              <a:off x="2880" y="195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27125" y="2624578"/>
            <a:ext cx="6902450" cy="519112"/>
            <a:chOff x="710" y="2201"/>
            <a:chExt cx="4348" cy="327"/>
          </a:xfrm>
        </p:grpSpPr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710" y="2201"/>
              <a:ext cx="4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H</a:t>
              </a:r>
              <a:r>
                <a:rPr lang="en-US" sz="2800" baseline="30000" smtClean="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Cl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Na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OH</a:t>
              </a:r>
              <a:r>
                <a:rPr lang="en-US" sz="2800" baseline="30000" smtClean="0">
                  <a:solidFill>
                    <a:srgbClr val="3333CC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Na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Cl</a:t>
              </a:r>
              <a:r>
                <a:rPr lang="en-US" sz="2800" baseline="30000" smtClean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35288" y="3332603"/>
            <a:ext cx="3254375" cy="519112"/>
            <a:chOff x="1856" y="2201"/>
            <a:chExt cx="2050" cy="327"/>
          </a:xfrm>
        </p:grpSpPr>
        <p:sp>
          <p:nvSpPr>
            <p:cNvPr id="33804" name="Text Box 14"/>
            <p:cNvSpPr txBox="1">
              <a:spLocks noChangeArrowheads="1"/>
            </p:cNvSpPr>
            <p:nvPr/>
          </p:nvSpPr>
          <p:spPr bwMode="auto">
            <a:xfrm>
              <a:off x="1856" y="2201"/>
              <a:ext cx="20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</a:rPr>
                <a:t>H</a:t>
              </a:r>
              <a:r>
                <a:rPr lang="en-US" sz="2800" baseline="30000" smtClean="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 smtClean="0">
                  <a:solidFill>
                    <a:srgbClr val="3333CC"/>
                  </a:solidFill>
                  <a:latin typeface="Arial" pitchFamily="34" charset="0"/>
                </a:rPr>
                <a:t>OH</a:t>
              </a:r>
              <a:r>
                <a:rPr lang="en-US" sz="2800" baseline="30000" smtClean="0">
                  <a:solidFill>
                    <a:srgbClr val="3333CC"/>
                  </a:solidFill>
                  <a:latin typeface="Arial" pitchFamily="34" charset="0"/>
                </a:rPr>
                <a:t>-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800" baseline="-250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 smtClean="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5" name="Line 15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18288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62484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28194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54102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Acid-Base Neutralization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37602" name="Picture 2" descr="http://nutritionalmuscletesting.com/web_images/acid_20base_20bal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442" y="4408766"/>
            <a:ext cx="3196227" cy="226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nimBg="1"/>
      <p:bldP spid="52241" grpId="0" animBg="1"/>
      <p:bldP spid="52242" grpId="0" animBg="1"/>
      <p:bldP spid="522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Ex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732</Words>
  <Application>Microsoft Office PowerPoint</Application>
  <PresentationFormat>On-screen Show (4:3)</PresentationFormat>
  <Paragraphs>131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Office Theme</vt:lpstr>
      <vt:lpstr>Example</vt:lpstr>
      <vt:lpstr>1_Example</vt:lpstr>
      <vt:lpstr>2_Example</vt:lpstr>
      <vt:lpstr>3_Example</vt:lpstr>
      <vt:lpstr>4_Example</vt:lpstr>
      <vt:lpstr>5_Example</vt:lpstr>
      <vt:lpstr>6_Example</vt:lpstr>
      <vt:lpstr>7_Example</vt:lpstr>
      <vt:lpstr>8_Example</vt:lpstr>
      <vt:lpstr>9_Example</vt:lpstr>
      <vt:lpstr>10_Example</vt:lpstr>
      <vt:lpstr>10_Default Design</vt:lpstr>
      <vt:lpstr>11_Example</vt:lpstr>
      <vt:lpstr>11_Default Design</vt:lpstr>
      <vt:lpstr>12_Default Design</vt:lpstr>
      <vt:lpstr>13_Default Design</vt:lpstr>
      <vt:lpstr>2_Office Theme</vt:lpstr>
      <vt:lpstr>CS ChemDraw Drawing</vt:lpstr>
      <vt:lpstr>PowerPoint Presentation</vt:lpstr>
      <vt:lpstr>Chapter 15</vt:lpstr>
      <vt:lpstr>Acids and Bases: Arrhenius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 Laptop</cp:lastModifiedBy>
  <cp:revision>17</cp:revision>
  <dcterms:created xsi:type="dcterms:W3CDTF">2006-08-16T00:00:00Z</dcterms:created>
  <dcterms:modified xsi:type="dcterms:W3CDTF">2015-03-06T02:12:24Z</dcterms:modified>
</cp:coreProperties>
</file>